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8" r:id="rId1"/>
    <p:sldMasterId id="2147483692" r:id="rId2"/>
  </p:sldMasterIdLst>
  <p:notesMasterIdLst>
    <p:notesMasterId r:id="rId4"/>
  </p:notesMasterIdLst>
  <p:handoutMasterIdLst>
    <p:handoutMasterId r:id="rId5"/>
  </p:handoutMasterIdLst>
  <p:sldIdLst>
    <p:sldId id="440" r:id="rId3"/>
  </p:sldIdLst>
  <p:sldSz cx="12192000" cy="6858000"/>
  <p:notesSz cx="9926638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173"/>
    <a:srgbClr val="006654"/>
    <a:srgbClr val="113A60"/>
    <a:srgbClr val="016357"/>
    <a:srgbClr val="001746"/>
    <a:srgbClr val="017567"/>
    <a:srgbClr val="007635"/>
    <a:srgbClr val="001C54"/>
    <a:srgbClr val="202661"/>
    <a:srgbClr val="3640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45" autoAdjust="0"/>
  </p:normalViewPr>
  <p:slideViewPr>
    <p:cSldViewPr snapToGrid="0">
      <p:cViewPr varScale="1">
        <p:scale>
          <a:sx n="80" d="100"/>
          <a:sy n="80" d="100"/>
        </p:scale>
        <p:origin x="120" y="82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 snapToGrid="0">
      <p:cViewPr varScale="1">
        <p:scale>
          <a:sx n="143" d="100"/>
          <a:sy n="143" d="100"/>
        </p:scale>
        <p:origin x="-1832" y="-104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4106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800" y="0"/>
            <a:ext cx="4301543" cy="341064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2A3EE131-D7AE-47FD-A14B-A4590389E309}" type="datetimeFigureOut">
              <a:rPr lang="en-GB" smtClean="0"/>
              <a:pPr/>
              <a:t>16/09/2019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4"/>
            <a:ext cx="4301543" cy="34106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800" y="6456614"/>
            <a:ext cx="4301543" cy="341064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AE2E2C6C-1A46-49B2-95A1-874E5B60CA1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4716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1697" y="0"/>
            <a:ext cx="4302625" cy="340265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54F6B5D3-2AB1-4063-BA50-FEBA813E0814}" type="datetimeFigureOut">
              <a:rPr lang="en-GB" smtClean="0"/>
              <a:pPr/>
              <a:t>16/09/2019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49313"/>
            <a:ext cx="4075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204" y="3271104"/>
            <a:ext cx="7942238" cy="2676455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7411"/>
            <a:ext cx="4302625" cy="340265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1697" y="6457411"/>
            <a:ext cx="4302625" cy="340265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777201BC-94E4-4101-962D-54511777D22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7234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s_European Brief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77564" y="2110710"/>
            <a:ext cx="10774041" cy="3184525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6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77564" y="272472"/>
            <a:ext cx="10773577" cy="1322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62737" indent="0">
              <a:buNone/>
              <a:defRPr/>
            </a:lvl2pPr>
            <a:lvl3pPr marL="1125472" indent="0">
              <a:buNone/>
              <a:defRPr/>
            </a:lvl3pPr>
            <a:lvl4pPr marL="1688207" indent="0">
              <a:buNone/>
              <a:defRPr/>
            </a:lvl4pPr>
            <a:lvl5pPr marL="2250944" indent="0">
              <a:buNone/>
              <a:defRPr/>
            </a:lvl5pPr>
          </a:lstStyle>
          <a:p>
            <a:pPr lvl="0"/>
            <a:r>
              <a:rPr lang="en-US" dirty="0" smtClean="0"/>
              <a:t>Slide title goes here</a:t>
            </a:r>
            <a:br>
              <a:rPr lang="en-US" dirty="0" smtClean="0"/>
            </a:br>
            <a:r>
              <a:rPr lang="en-US" dirty="0" smtClean="0"/>
              <a:t>Max two lines</a:t>
            </a:r>
          </a:p>
        </p:txBody>
      </p:sp>
    </p:spTree>
    <p:extLst>
      <p:ext uri="{BB962C8B-B14F-4D97-AF65-F5344CB8AC3E}">
        <p14:creationId xmlns:p14="http://schemas.microsoft.com/office/powerpoint/2010/main" val="3587964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_image_Synthesi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68000" y="36000"/>
            <a:ext cx="11246369" cy="6761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562737" indent="0">
              <a:buNone/>
              <a:defRPr/>
            </a:lvl2pPr>
            <a:lvl3pPr marL="1125472" indent="0">
              <a:buNone/>
              <a:defRPr/>
            </a:lvl3pPr>
            <a:lvl4pPr marL="1688207" indent="0">
              <a:buNone/>
              <a:defRPr/>
            </a:lvl4pPr>
            <a:lvl5pPr marL="2250944" indent="0">
              <a:buNone/>
              <a:defRPr/>
            </a:lvl5pPr>
          </a:lstStyle>
          <a:p>
            <a:pPr lvl="0"/>
            <a:r>
              <a:rPr lang="en-US" dirty="0" smtClean="0"/>
              <a:t>Slide title goes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68313" y="1431925"/>
            <a:ext cx="11245850" cy="3759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6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8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98488" y="6250565"/>
            <a:ext cx="3683000" cy="2746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>
                <a:solidFill>
                  <a:srgbClr val="008173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000">
                <a:solidFill>
                  <a:srgbClr val="006654"/>
                </a:solidFill>
              </a:defRPr>
            </a:lvl2pPr>
            <a:lvl3pPr>
              <a:defRPr sz="1000">
                <a:solidFill>
                  <a:srgbClr val="006654"/>
                </a:solidFill>
              </a:defRPr>
            </a:lvl3pPr>
            <a:lvl4pPr>
              <a:defRPr sz="1000">
                <a:solidFill>
                  <a:srgbClr val="006654"/>
                </a:solidFill>
              </a:defRPr>
            </a:lvl4pPr>
            <a:lvl5pPr>
              <a:defRPr sz="1000">
                <a:solidFill>
                  <a:srgbClr val="006654"/>
                </a:solidFill>
              </a:defRPr>
            </a:lvl5pPr>
          </a:lstStyle>
          <a:p>
            <a:pPr lvl="0"/>
            <a:r>
              <a:rPr lang="en-US" dirty="0" smtClean="0"/>
              <a:t>Source reference for illustration</a:t>
            </a:r>
          </a:p>
        </p:txBody>
      </p:sp>
    </p:spTree>
    <p:extLst>
      <p:ext uri="{BB962C8B-B14F-4D97-AF65-F5344CB8AC3E}">
        <p14:creationId xmlns:p14="http://schemas.microsoft.com/office/powerpoint/2010/main" val="2810682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1790732"/>
          </a:xfrm>
          <a:prstGeom prst="rect">
            <a:avLst/>
          </a:prstGeom>
          <a:solidFill>
            <a:srgbClr val="0081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15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000" y="6228003"/>
            <a:ext cx="2160000" cy="43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63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125472" rtl="0" eaLnBrk="1" latinLnBrk="0" hangingPunct="1">
        <a:spcBef>
          <a:spcPct val="0"/>
        </a:spcBef>
        <a:buNone/>
        <a:defRPr sz="54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051" indent="-422051" algn="l" defTabSz="1125472" rtl="0" eaLnBrk="1" latinLnBrk="0" hangingPunct="1">
        <a:spcBef>
          <a:spcPct val="20000"/>
        </a:spcBef>
        <a:buFont typeface="Arial" pitchFamily="34" charset="0"/>
        <a:buChar char="•"/>
        <a:defRPr sz="3939" kern="1200">
          <a:solidFill>
            <a:schemeClr val="tx1"/>
          </a:solidFill>
          <a:latin typeface="+mn-lt"/>
          <a:ea typeface="+mn-ea"/>
          <a:cs typeface="+mn-cs"/>
        </a:defRPr>
      </a:lvl1pPr>
      <a:lvl2pPr marL="914446" indent="-351710" algn="l" defTabSz="1125472" rtl="0" eaLnBrk="1" latinLnBrk="0" hangingPunct="1">
        <a:spcBef>
          <a:spcPct val="20000"/>
        </a:spcBef>
        <a:buFont typeface="Arial" pitchFamily="34" charset="0"/>
        <a:buChar char="–"/>
        <a:defRPr sz="3446" kern="1200">
          <a:solidFill>
            <a:schemeClr val="tx1"/>
          </a:solidFill>
          <a:latin typeface="+mn-lt"/>
          <a:ea typeface="+mn-ea"/>
          <a:cs typeface="+mn-cs"/>
        </a:defRPr>
      </a:lvl2pPr>
      <a:lvl3pPr marL="1406839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3pPr>
      <a:lvl4pPr marL="1969575" indent="-281368" algn="l" defTabSz="1125472" rtl="0" eaLnBrk="1" latinLnBrk="0" hangingPunct="1">
        <a:spcBef>
          <a:spcPct val="20000"/>
        </a:spcBef>
        <a:buFont typeface="Arial" pitchFamily="34" charset="0"/>
        <a:buChar char="–"/>
        <a:defRPr sz="2462" kern="1200">
          <a:solidFill>
            <a:schemeClr val="tx1"/>
          </a:solidFill>
          <a:latin typeface="+mn-lt"/>
          <a:ea typeface="+mn-ea"/>
          <a:cs typeface="+mn-cs"/>
        </a:defRPr>
      </a:lvl4pPr>
      <a:lvl5pPr marL="2532312" indent="-281368" algn="l" defTabSz="1125472" rtl="0" eaLnBrk="1" latinLnBrk="0" hangingPunct="1">
        <a:spcBef>
          <a:spcPct val="20000"/>
        </a:spcBef>
        <a:buFont typeface="Arial" pitchFamily="34" charset="0"/>
        <a:buChar char="»"/>
        <a:defRPr sz="2462" kern="1200">
          <a:solidFill>
            <a:schemeClr val="tx1"/>
          </a:solidFill>
          <a:latin typeface="+mn-lt"/>
          <a:ea typeface="+mn-ea"/>
          <a:cs typeface="+mn-cs"/>
        </a:defRPr>
      </a:lvl5pPr>
      <a:lvl6pPr marL="3095047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6pPr>
      <a:lvl7pPr marL="3657783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7pPr>
      <a:lvl8pPr marL="4220519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8pPr>
      <a:lvl9pPr marL="4783254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37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72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207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944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79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415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151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886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hlinkClick r:id="" action="ppaction://noaction"/>
          </p:cNvPr>
          <p:cNvSpPr/>
          <p:nvPr userDrawn="1"/>
        </p:nvSpPr>
        <p:spPr>
          <a:xfrm>
            <a:off x="2344619" y="152400"/>
            <a:ext cx="885743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15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0" y="5"/>
            <a:ext cx="12192000" cy="778149"/>
          </a:xfrm>
          <a:prstGeom prst="rect">
            <a:avLst/>
          </a:prstGeom>
          <a:solidFill>
            <a:srgbClr val="00817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215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000" y="6228003"/>
            <a:ext cx="2160000" cy="43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10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125472" rtl="0" eaLnBrk="1" latinLnBrk="0" hangingPunct="1">
        <a:spcBef>
          <a:spcPct val="0"/>
        </a:spcBef>
        <a:buNone/>
        <a:defRPr sz="54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2051" indent="-422051" algn="l" defTabSz="1125472" rtl="0" eaLnBrk="1" latinLnBrk="0" hangingPunct="1">
        <a:spcBef>
          <a:spcPct val="20000"/>
        </a:spcBef>
        <a:buFont typeface="Arial" pitchFamily="34" charset="0"/>
        <a:buChar char="•"/>
        <a:defRPr sz="3939" kern="1200">
          <a:solidFill>
            <a:schemeClr val="tx1"/>
          </a:solidFill>
          <a:latin typeface="+mn-lt"/>
          <a:ea typeface="+mn-ea"/>
          <a:cs typeface="+mn-cs"/>
        </a:defRPr>
      </a:lvl1pPr>
      <a:lvl2pPr marL="914446" indent="-351710" algn="l" defTabSz="1125472" rtl="0" eaLnBrk="1" latinLnBrk="0" hangingPunct="1">
        <a:spcBef>
          <a:spcPct val="20000"/>
        </a:spcBef>
        <a:buFont typeface="Arial" pitchFamily="34" charset="0"/>
        <a:buChar char="–"/>
        <a:defRPr sz="3446" kern="1200">
          <a:solidFill>
            <a:schemeClr val="tx1"/>
          </a:solidFill>
          <a:latin typeface="+mn-lt"/>
          <a:ea typeface="+mn-ea"/>
          <a:cs typeface="+mn-cs"/>
        </a:defRPr>
      </a:lvl2pPr>
      <a:lvl3pPr marL="1406839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954" kern="1200">
          <a:solidFill>
            <a:schemeClr val="tx1"/>
          </a:solidFill>
          <a:latin typeface="+mn-lt"/>
          <a:ea typeface="+mn-ea"/>
          <a:cs typeface="+mn-cs"/>
        </a:defRPr>
      </a:lvl3pPr>
      <a:lvl4pPr marL="1969575" indent="-281368" algn="l" defTabSz="1125472" rtl="0" eaLnBrk="1" latinLnBrk="0" hangingPunct="1">
        <a:spcBef>
          <a:spcPct val="20000"/>
        </a:spcBef>
        <a:buFont typeface="Arial" pitchFamily="34" charset="0"/>
        <a:buChar char="–"/>
        <a:defRPr sz="2462" kern="1200">
          <a:solidFill>
            <a:schemeClr val="tx1"/>
          </a:solidFill>
          <a:latin typeface="+mn-lt"/>
          <a:ea typeface="+mn-ea"/>
          <a:cs typeface="+mn-cs"/>
        </a:defRPr>
      </a:lvl4pPr>
      <a:lvl5pPr marL="2532312" indent="-281368" algn="l" defTabSz="1125472" rtl="0" eaLnBrk="1" latinLnBrk="0" hangingPunct="1">
        <a:spcBef>
          <a:spcPct val="20000"/>
        </a:spcBef>
        <a:buFont typeface="Arial" pitchFamily="34" charset="0"/>
        <a:buChar char="»"/>
        <a:defRPr sz="2462" kern="1200">
          <a:solidFill>
            <a:schemeClr val="tx1"/>
          </a:solidFill>
          <a:latin typeface="+mn-lt"/>
          <a:ea typeface="+mn-ea"/>
          <a:cs typeface="+mn-cs"/>
        </a:defRPr>
      </a:lvl5pPr>
      <a:lvl6pPr marL="3095047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6pPr>
      <a:lvl7pPr marL="3657783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7pPr>
      <a:lvl8pPr marL="4220519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8pPr>
      <a:lvl9pPr marL="4783254" indent="-281368" algn="l" defTabSz="1125472" rtl="0" eaLnBrk="1" latinLnBrk="0" hangingPunct="1">
        <a:spcBef>
          <a:spcPct val="20000"/>
        </a:spcBef>
        <a:buFont typeface="Arial" pitchFamily="34" charset="0"/>
        <a:buChar char="•"/>
        <a:defRPr sz="24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37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72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207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944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79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415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151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886" algn="l" defTabSz="1125472" rtl="0" eaLnBrk="1" latinLnBrk="0" hangingPunct="1">
        <a:defRPr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/>
          <p:cNvSpPr txBox="1"/>
          <p:nvPr/>
        </p:nvSpPr>
        <p:spPr>
          <a:xfrm>
            <a:off x="6642375" y="5735780"/>
            <a:ext cx="1132040" cy="58477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r>
              <a:rPr lang="da-DK" dirty="0"/>
              <a:t>Ready for </a:t>
            </a:r>
          </a:p>
          <a:p>
            <a:r>
              <a:rPr lang="da-DK" dirty="0"/>
              <a:t>testing</a:t>
            </a:r>
            <a:endParaRPr lang="en-GB" dirty="0"/>
          </a:p>
        </p:txBody>
      </p:sp>
      <p:sp>
        <p:nvSpPr>
          <p:cNvPr id="61" name="TextBox 60"/>
          <p:cNvSpPr txBox="1"/>
          <p:nvPr/>
        </p:nvSpPr>
        <p:spPr>
          <a:xfrm>
            <a:off x="8907193" y="5735780"/>
            <a:ext cx="1654619" cy="58477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/>
            </a:lvl1pPr>
          </a:lstStyle>
          <a:p>
            <a:r>
              <a:rPr lang="da-DK" dirty="0"/>
              <a:t>First operational</a:t>
            </a:r>
          </a:p>
          <a:p>
            <a:r>
              <a:rPr lang="da-DK" dirty="0"/>
              <a:t>dataflows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2461823" y="5735784"/>
            <a:ext cx="1539204" cy="584775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a-DK" sz="1600" dirty="0" smtClean="0"/>
              <a:t>Scoping phase</a:t>
            </a:r>
          </a:p>
          <a:p>
            <a:pPr algn="ctr"/>
            <a:r>
              <a:rPr lang="da-DK" sz="1600" dirty="0" smtClean="0"/>
              <a:t>completed</a:t>
            </a:r>
            <a:endParaRPr lang="en-GB" sz="1600" dirty="0"/>
          </a:p>
        </p:txBody>
      </p:sp>
      <p:sp>
        <p:nvSpPr>
          <p:cNvPr id="51" name="Rectangle 50"/>
          <p:cNvSpPr/>
          <p:nvPr/>
        </p:nvSpPr>
        <p:spPr>
          <a:xfrm>
            <a:off x="3231425" y="3538532"/>
            <a:ext cx="8580960" cy="11635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3231425" y="2231640"/>
            <a:ext cx="8580960" cy="11635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231425" y="914273"/>
            <a:ext cx="8580960" cy="11635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sz="3600" dirty="0" smtClean="0"/>
              <a:t>Reportnet 3.0 </a:t>
            </a:r>
            <a:r>
              <a:rPr lang="en-GB" sz="3600" dirty="0"/>
              <a:t>– Streamlining </a:t>
            </a:r>
            <a:r>
              <a:rPr lang="en-GB" sz="3600" dirty="0" smtClean="0"/>
              <a:t>environmental reporting</a:t>
            </a:r>
            <a:endParaRPr lang="en-GB" sz="3600" dirty="0"/>
          </a:p>
        </p:txBody>
      </p:sp>
      <p:sp>
        <p:nvSpPr>
          <p:cNvPr id="25" name="TextBox 24"/>
          <p:cNvSpPr txBox="1"/>
          <p:nvPr/>
        </p:nvSpPr>
        <p:spPr>
          <a:xfrm>
            <a:off x="4016295" y="1740185"/>
            <a:ext cx="1042903" cy="2428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User-friendly</a:t>
            </a:r>
            <a:endParaRPr lang="en-US" sz="1200" dirty="0">
              <a:solidFill>
                <a:srgbClr val="374557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86309" y="4341451"/>
            <a:ext cx="166572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Optimized data delivery</a:t>
            </a:r>
            <a:endParaRPr lang="en-US" sz="1200" dirty="0">
              <a:solidFill>
                <a:srgbClr val="374557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198060" y="4335946"/>
            <a:ext cx="243944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Dashboards &amp; visualizations</a:t>
            </a:r>
            <a:endParaRPr lang="en-US" sz="1200" dirty="0">
              <a:solidFill>
                <a:srgbClr val="374557"/>
              </a:solidFill>
              <a:latin typeface="+mj-lt"/>
            </a:endParaRPr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38859" y="6499947"/>
            <a:ext cx="3683000" cy="274637"/>
          </a:xfrm>
        </p:spPr>
        <p:txBody>
          <a:bodyPr/>
          <a:lstStyle/>
          <a:p>
            <a:r>
              <a:rPr lang="en-GB" dirty="0"/>
              <a:t>https://www.eionet.europa.eu/reportnet/reportnet-3.0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4412" y="3625647"/>
            <a:ext cx="949522" cy="67971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465" y="975417"/>
            <a:ext cx="838271" cy="726590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9782866" y="3614229"/>
            <a:ext cx="1231947" cy="653111"/>
            <a:chOff x="4939900" y="1550611"/>
            <a:chExt cx="2395634" cy="1456709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50614" y="1550611"/>
              <a:ext cx="668407" cy="448849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72706" y="1557554"/>
              <a:ext cx="545664" cy="419368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63178" y="2065757"/>
              <a:ext cx="611254" cy="375292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20268" y="2065757"/>
              <a:ext cx="1615266" cy="362498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04641" y="1565005"/>
              <a:ext cx="1020939" cy="345975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39900" y="2482604"/>
              <a:ext cx="2395634" cy="524716"/>
            </a:xfrm>
            <a:prstGeom prst="rect">
              <a:avLst/>
            </a:prstGeom>
          </p:spPr>
        </p:pic>
      </p:grpSp>
      <p:sp>
        <p:nvSpPr>
          <p:cNvPr id="3" name="Rectangle 2"/>
          <p:cNvSpPr/>
          <p:nvPr/>
        </p:nvSpPr>
        <p:spPr>
          <a:xfrm>
            <a:off x="731520" y="907362"/>
            <a:ext cx="2502131" cy="11822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/>
              <a:t>Improved user experience</a:t>
            </a:r>
            <a:endParaRPr lang="en-GB" dirty="0"/>
          </a:p>
        </p:txBody>
      </p:sp>
      <p:sp>
        <p:nvSpPr>
          <p:cNvPr id="46" name="Rectangle 45"/>
          <p:cNvSpPr/>
          <p:nvPr/>
        </p:nvSpPr>
        <p:spPr>
          <a:xfrm>
            <a:off x="729294" y="3529186"/>
            <a:ext cx="2502131" cy="11822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/>
              <a:t>Better data management</a:t>
            </a:r>
            <a:endParaRPr lang="en-GB" dirty="0"/>
          </a:p>
        </p:txBody>
      </p:sp>
      <p:sp>
        <p:nvSpPr>
          <p:cNvPr id="47" name="Rectangle 46"/>
          <p:cNvSpPr/>
          <p:nvPr/>
        </p:nvSpPr>
        <p:spPr>
          <a:xfrm>
            <a:off x="735381" y="2224852"/>
            <a:ext cx="2502131" cy="11822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/>
              <a:t>Realisable benefits</a:t>
            </a:r>
            <a:endParaRPr lang="en-GB" dirty="0"/>
          </a:p>
        </p:txBody>
      </p:sp>
      <p:sp>
        <p:nvSpPr>
          <p:cNvPr id="4" name="Down Arrow 3"/>
          <p:cNvSpPr/>
          <p:nvPr/>
        </p:nvSpPr>
        <p:spPr>
          <a:xfrm rot="18494115">
            <a:off x="4519790" y="2363886"/>
            <a:ext cx="347704" cy="860131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008486" y="2462084"/>
            <a:ext cx="339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Less time and resources spent </a:t>
            </a:r>
          </a:p>
          <a:p>
            <a:r>
              <a:rPr lang="da-DK" dirty="0" smtClean="0"/>
              <a:t>in reporting preparation</a:t>
            </a:r>
            <a:endParaRPr lang="en-GB" dirty="0"/>
          </a:p>
        </p:txBody>
      </p:sp>
      <p:sp>
        <p:nvSpPr>
          <p:cNvPr id="48" name="Down Arrow 47"/>
          <p:cNvSpPr/>
          <p:nvPr/>
        </p:nvSpPr>
        <p:spPr>
          <a:xfrm rot="12923858">
            <a:off x="8622545" y="2355184"/>
            <a:ext cx="347704" cy="860131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9187228" y="2462084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Improved </a:t>
            </a:r>
          </a:p>
          <a:p>
            <a:r>
              <a:rPr lang="da-DK" dirty="0" smtClean="0"/>
              <a:t>data quality</a:t>
            </a:r>
            <a:endParaRPr lang="en-GB" dirty="0"/>
          </a:p>
        </p:txBody>
      </p:sp>
      <p:sp>
        <p:nvSpPr>
          <p:cNvPr id="12" name="Chevron 11"/>
          <p:cNvSpPr/>
          <p:nvPr/>
        </p:nvSpPr>
        <p:spPr>
          <a:xfrm>
            <a:off x="1178181" y="4876686"/>
            <a:ext cx="2294313" cy="532014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 smtClean="0">
                <a:solidFill>
                  <a:schemeClr val="bg1"/>
                </a:solidFill>
              </a:rPr>
              <a:t>2018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2" name="Chevron 51"/>
          <p:cNvSpPr/>
          <p:nvPr/>
        </p:nvSpPr>
        <p:spPr>
          <a:xfrm>
            <a:off x="3375176" y="4876686"/>
            <a:ext cx="4114591" cy="532014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 smtClean="0">
                <a:solidFill>
                  <a:schemeClr val="bg1"/>
                </a:solidFill>
              </a:rPr>
              <a:t>2019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3" name="Chevron 52"/>
          <p:cNvSpPr/>
          <p:nvPr/>
        </p:nvSpPr>
        <p:spPr>
          <a:xfrm>
            <a:off x="7352345" y="4876686"/>
            <a:ext cx="4114591" cy="532014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b="1" dirty="0" smtClean="0">
                <a:solidFill>
                  <a:schemeClr val="bg1"/>
                </a:solidFill>
              </a:rPr>
              <a:t>2020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3231425" y="5142693"/>
            <a:ext cx="0" cy="584775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7208391" y="5142693"/>
            <a:ext cx="0" cy="584775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9734495" y="5142693"/>
            <a:ext cx="0" cy="584775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358" y="961550"/>
            <a:ext cx="1026292" cy="774220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5790699" y="1705150"/>
            <a:ext cx="145756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Inline support</a:t>
            </a:r>
            <a:endParaRPr lang="en-US" sz="1200" dirty="0">
              <a:solidFill>
                <a:srgbClr val="374557"/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620912" y="1677518"/>
            <a:ext cx="1665728" cy="2428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Collaborative</a:t>
            </a:r>
            <a:endParaRPr lang="en-US" sz="1200" dirty="0">
              <a:solidFill>
                <a:srgbClr val="374557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528" y="961714"/>
            <a:ext cx="716149" cy="716149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7297752" y="4334494"/>
            <a:ext cx="203413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Web services</a:t>
            </a:r>
          </a:p>
          <a:p>
            <a:pPr algn="ctr"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integrated</a:t>
            </a:r>
            <a:endParaRPr lang="en-US" sz="1200" dirty="0">
              <a:solidFill>
                <a:srgbClr val="374557"/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529" y="3537935"/>
            <a:ext cx="858361" cy="858361"/>
          </a:xfrm>
          <a:prstGeom prst="rect">
            <a:avLst/>
          </a:prstGeom>
        </p:spPr>
      </p:pic>
      <p:sp>
        <p:nvSpPr>
          <p:cNvPr id="66" name="TextBox 65"/>
          <p:cNvSpPr txBox="1"/>
          <p:nvPr/>
        </p:nvSpPr>
        <p:spPr>
          <a:xfrm>
            <a:off x="5790699" y="4340818"/>
            <a:ext cx="177669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 Enhanced quality control</a:t>
            </a:r>
            <a:endParaRPr lang="en-US" sz="1200" dirty="0">
              <a:solidFill>
                <a:srgbClr val="374557"/>
              </a:solidFill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172" y="962694"/>
            <a:ext cx="779116" cy="779116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9718840" y="1732469"/>
            <a:ext cx="1665728" cy="2428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buSzPct val="100000"/>
            </a:pPr>
            <a:r>
              <a:rPr lang="en-US" sz="1200" dirty="0" smtClean="0">
                <a:solidFill>
                  <a:srgbClr val="374557"/>
                </a:solidFill>
                <a:latin typeface="+mj-lt"/>
              </a:rPr>
              <a:t>Better performance</a:t>
            </a:r>
            <a:endParaRPr lang="en-US" sz="1200" dirty="0">
              <a:solidFill>
                <a:srgbClr val="374557"/>
              </a:solidFill>
              <a:latin typeface="+mj-lt"/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4"/>
          <a:stretch/>
        </p:blipFill>
        <p:spPr>
          <a:xfrm>
            <a:off x="7860554" y="3614229"/>
            <a:ext cx="887876" cy="809778"/>
          </a:xfrm>
          <a:prstGeom prst="rect">
            <a:avLst/>
          </a:prstGeom>
        </p:spPr>
      </p:pic>
      <p:sp>
        <p:nvSpPr>
          <p:cNvPr id="45" name="Text Placeholder 3"/>
          <p:cNvSpPr txBox="1">
            <a:spLocks/>
          </p:cNvSpPr>
          <p:nvPr/>
        </p:nvSpPr>
        <p:spPr>
          <a:xfrm>
            <a:off x="3840203" y="6414055"/>
            <a:ext cx="5381803" cy="501528"/>
          </a:xfrm>
          <a:prstGeom prst="rect">
            <a:avLst/>
          </a:prstGeom>
        </p:spPr>
        <p:txBody>
          <a:bodyPr/>
          <a:lstStyle>
            <a:lvl1pPr marL="0" indent="0" algn="l" defTabSz="1125472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rgbClr val="008173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14446" indent="-351710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2pPr>
            <a:lvl3pPr marL="140683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3pPr>
            <a:lvl4pPr marL="1969575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4pPr>
            <a:lvl5pPr marL="2532312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00" kern="1200">
                <a:solidFill>
                  <a:srgbClr val="006654"/>
                </a:solidFill>
                <a:latin typeface="+mn-lt"/>
                <a:ea typeface="+mn-ea"/>
                <a:cs typeface="+mn-cs"/>
              </a:defRPr>
            </a:lvl5pPr>
            <a:lvl6pPr marL="3095047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20519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783254" indent="-281368" algn="l" defTabSz="112547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6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The </a:t>
            </a:r>
            <a:r>
              <a:rPr lang="en-GB" dirty="0"/>
              <a:t>project is a collaboration involving the EEA, </a:t>
            </a:r>
            <a:r>
              <a:rPr lang="en-GB" dirty="0" smtClean="0"/>
              <a:t>Commission Services (DG ENV, DG CLIMA</a:t>
            </a:r>
            <a:r>
              <a:rPr lang="en-GB" dirty="0" smtClean="0"/>
              <a:t>, DG ENER, </a:t>
            </a:r>
            <a:r>
              <a:rPr lang="en-GB" dirty="0" smtClean="0"/>
              <a:t>JRC), ETCs </a:t>
            </a:r>
            <a:r>
              <a:rPr lang="en-GB" dirty="0"/>
              <a:t>and </a:t>
            </a:r>
            <a:r>
              <a:rPr lang="en-GB" dirty="0" smtClean="0"/>
              <a:t>Member Countries (NFPs/NRC EIS).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99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1" grpId="0" animBg="1"/>
      <p:bldP spid="56" grpId="0" animBg="1"/>
      <p:bldP spid="51" grpId="0" animBg="1"/>
      <p:bldP spid="50" grpId="0" animBg="1"/>
      <p:bldP spid="10" grpId="0" animBg="1"/>
      <p:bldP spid="25" grpId="0"/>
      <p:bldP spid="26" grpId="0"/>
      <p:bldP spid="28" grpId="0"/>
      <p:bldP spid="3" grpId="0" animBg="1"/>
      <p:bldP spid="46" grpId="0" animBg="1"/>
      <p:bldP spid="47" grpId="0" animBg="1"/>
      <p:bldP spid="4" grpId="0" animBg="1"/>
      <p:bldP spid="8" grpId="0"/>
      <p:bldP spid="48" grpId="0" animBg="1"/>
      <p:bldP spid="49" grpId="0"/>
      <p:bldP spid="12" grpId="0" animBg="1"/>
      <p:bldP spid="52" grpId="0" animBg="1"/>
      <p:bldP spid="53" grpId="0" animBg="1"/>
      <p:bldP spid="63" grpId="0"/>
      <p:bldP spid="64" grpId="0"/>
      <p:bldP spid="65" grpId="0"/>
      <p:bldP spid="66" grpId="0"/>
      <p:bldP spid="67" grpId="0"/>
    </p:bldLst>
  </p:timing>
</p:sld>
</file>

<file path=ppt/theme/theme1.xml><?xml version="1.0" encoding="utf-8"?>
<a:theme xmlns:a="http://schemas.openxmlformats.org/drawingml/2006/main" name="19_Sections">
  <a:themeElements>
    <a:clrScheme name="Personnalisée 3">
      <a:dk1>
        <a:srgbClr val="113A6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en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DC89D3CE-1FB7-4CC2-9FBC-E03F169B1CFE}" vid="{F8D52084-3D89-4E63-8265-F9144E68BC65}"/>
    </a:ext>
  </a:extLst>
</a:theme>
</file>

<file path=ppt/theme/theme2.xml><?xml version="1.0" encoding="utf-8"?>
<a:theme xmlns:a="http://schemas.openxmlformats.org/drawingml/2006/main" name="16_Section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en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DC89D3CE-1FB7-4CC2-9FBC-E03F169B1CFE}" vid="{8C659757-0613-4CCF-8B34-A28D77F999B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16x9 White Background Template 2</Template>
  <TotalTime>745</TotalTime>
  <Words>90</Words>
  <Application>Microsoft Office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Open Sans</vt:lpstr>
      <vt:lpstr>Open Sans Semibold</vt:lpstr>
      <vt:lpstr>19_Sections</vt:lpstr>
      <vt:lpstr>16_Sections</vt:lpstr>
      <vt:lpstr>PowerPoint Presentation</vt:lpstr>
    </vt:vector>
  </TitlesOfParts>
  <Manager/>
  <Company>European Environment Agency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Deniz Aydemir</dc:creator>
  <cp:keywords/>
  <dc:description/>
  <cp:lastModifiedBy>Deniz Aydemir</cp:lastModifiedBy>
  <cp:revision>32</cp:revision>
  <cp:lastPrinted>2015-02-09T14:13:52Z</cp:lastPrinted>
  <dcterms:created xsi:type="dcterms:W3CDTF">2018-12-20T13:36:37Z</dcterms:created>
  <dcterms:modified xsi:type="dcterms:W3CDTF">2019-09-16T13:35:47Z</dcterms:modified>
  <cp:category/>
</cp:coreProperties>
</file>